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sldIdLst>
    <p:sldId id="256" r:id="rId5"/>
    <p:sldId id="257" r:id="rId6"/>
    <p:sldId id="258" r:id="rId7"/>
    <p:sldId id="259"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BBC62ED9-6989-4171-8029-BB16AAFD8A53}" type="datetimeFigureOut">
              <a:rPr lang="en-US" smtClean="0"/>
              <a:t>10/29/2024</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4793BFA1-3FDE-417F-83F4-10722B4D270E}" type="slidenum">
              <a:rPr lang="en-US" smtClean="0"/>
              <a:t>‹#›</a:t>
            </a:fld>
            <a:endParaRPr lang="en-US"/>
          </a:p>
        </p:txBody>
      </p:sp>
    </p:spTree>
    <p:extLst>
      <p:ext uri="{BB962C8B-B14F-4D97-AF65-F5344CB8AC3E}">
        <p14:creationId xmlns:p14="http://schemas.microsoft.com/office/powerpoint/2010/main" val="780601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BC62ED9-6989-4171-8029-BB16AAFD8A53}"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426421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BC62ED9-6989-4171-8029-BB16AAFD8A53}"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450800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BC62ED9-6989-4171-8029-BB16AAFD8A53}"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9828482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BC62ED9-6989-4171-8029-BB16AAFD8A53}"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1606275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BC62ED9-6989-4171-8029-BB16AAFD8A53}" type="datetimeFigureOut">
              <a:rPr lang="en-US" smtClean="0"/>
              <a:t>10/29/2024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100334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BC62ED9-6989-4171-8029-BB16AAFD8A53}" type="datetimeFigureOut">
              <a:rPr lang="en-US" smtClean="0"/>
              <a:t>10/29/2024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245055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C62ED9-6989-4171-8029-BB16AAFD8A53}"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4325154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C62ED9-6989-4171-8029-BB16AAFD8A53}"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3909077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C62ED9-6989-4171-8029-BB16AAFD8A53}"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3387322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BC62ED9-6989-4171-8029-BB16AAFD8A53}"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3080921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C62ED9-6989-4171-8029-BB16AAFD8A53}"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3814883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C62ED9-6989-4171-8029-BB16AAFD8A53}" type="datetimeFigureOut">
              <a:rPr lang="en-US" smtClean="0"/>
              <a:t>10/29/2024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1218294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C62ED9-6989-4171-8029-BB16AAFD8A53}" type="datetimeFigureOut">
              <a:rPr lang="en-US" smtClean="0"/>
              <a:t>10/29/2024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2533192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C62ED9-6989-4171-8029-BB16AAFD8A53}" type="datetimeFigureOut">
              <a:rPr lang="en-US" smtClean="0"/>
              <a:t>10/29/2024</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3010482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BC62ED9-6989-4171-8029-BB16AAFD8A53}"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354022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BC62ED9-6989-4171-8029-BB16AAFD8A53}"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793BFA1-3FDE-417F-83F4-10722B4D270E}" type="slidenum">
              <a:rPr lang="en-US" smtClean="0"/>
              <a:t>‹#›</a:t>
            </a:fld>
            <a:endParaRPr lang="en-US"/>
          </a:p>
        </p:txBody>
      </p:sp>
    </p:spTree>
    <p:extLst>
      <p:ext uri="{BB962C8B-B14F-4D97-AF65-F5344CB8AC3E}">
        <p14:creationId xmlns:p14="http://schemas.microsoft.com/office/powerpoint/2010/main" val="233690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BBC62ED9-6989-4171-8029-BB16AAFD8A53}" type="datetimeFigureOut">
              <a:rPr lang="en-US" smtClean="0"/>
              <a:t>10/29/2024</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4793BFA1-3FDE-417F-83F4-10722B4D270E}" type="slidenum">
              <a:rPr lang="en-US" smtClean="0"/>
              <a:t>‹#›</a:t>
            </a:fld>
            <a:endParaRPr lang="en-US"/>
          </a:p>
        </p:txBody>
      </p:sp>
    </p:spTree>
    <p:extLst>
      <p:ext uri="{BB962C8B-B14F-4D97-AF65-F5344CB8AC3E}">
        <p14:creationId xmlns:p14="http://schemas.microsoft.com/office/powerpoint/2010/main" val="422211348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8825658" cy="1951567"/>
          </a:xfrm>
        </p:spPr>
        <p:txBody>
          <a:bodyPr/>
          <a:lstStyle/>
          <a:p>
            <a:pPr algn="ctr"/>
            <a:r>
              <a:rPr lang="en-US" dirty="0" smtClean="0"/>
              <a:t>Money Matters Topic 4</a:t>
            </a:r>
            <a:br>
              <a:rPr lang="en-US" dirty="0" smtClean="0"/>
            </a:br>
            <a:r>
              <a:rPr lang="en-US" dirty="0" smtClean="0"/>
              <a:t>Interest </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9490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210733"/>
            <a:ext cx="8825658" cy="1278467"/>
          </a:xfrm>
        </p:spPr>
        <p:txBody>
          <a:bodyPr/>
          <a:lstStyle/>
          <a:p>
            <a:r>
              <a:rPr lang="en-US" dirty="0" smtClean="0"/>
              <a:t>What is interest?</a:t>
            </a:r>
            <a:endParaRPr lang="en-US" dirty="0"/>
          </a:p>
        </p:txBody>
      </p:sp>
      <p:sp>
        <p:nvSpPr>
          <p:cNvPr id="3" name="Subtitle 2"/>
          <p:cNvSpPr>
            <a:spLocks noGrp="1"/>
          </p:cNvSpPr>
          <p:nvPr>
            <p:ph type="subTitle" idx="1"/>
          </p:nvPr>
        </p:nvSpPr>
        <p:spPr>
          <a:xfrm>
            <a:off x="1154955" y="2489200"/>
            <a:ext cx="8825658" cy="3149600"/>
          </a:xfrm>
        </p:spPr>
        <p:txBody>
          <a:bodyPr>
            <a:normAutofit/>
          </a:bodyPr>
          <a:lstStyle/>
          <a:p>
            <a:r>
              <a:rPr lang="en-US" sz="2400" dirty="0" smtClean="0"/>
              <a:t>Money paid for the use of money. Usually a percentage of the original amount. Analogy-If you rent a tuxedo for the prom, you have to pay money to use someone else’s tuxedo. Interest is the money paid to use someone else’s money. </a:t>
            </a:r>
            <a:endParaRPr lang="en-US" sz="2400" dirty="0"/>
          </a:p>
        </p:txBody>
      </p:sp>
    </p:spTree>
    <p:extLst>
      <p:ext uri="{BB962C8B-B14F-4D97-AF65-F5344CB8AC3E}">
        <p14:creationId xmlns:p14="http://schemas.microsoft.com/office/powerpoint/2010/main" val="3108283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109133"/>
            <a:ext cx="8825658" cy="1900767"/>
          </a:xfrm>
        </p:spPr>
        <p:txBody>
          <a:bodyPr/>
          <a:lstStyle/>
          <a:p>
            <a:r>
              <a:rPr lang="en-US" dirty="0" smtClean="0"/>
              <a:t>It can work for and against you.</a:t>
            </a:r>
            <a:endParaRPr lang="en-US" dirty="0"/>
          </a:p>
        </p:txBody>
      </p:sp>
      <p:sp>
        <p:nvSpPr>
          <p:cNvPr id="3" name="Subtitle 2"/>
          <p:cNvSpPr>
            <a:spLocks noGrp="1"/>
          </p:cNvSpPr>
          <p:nvPr>
            <p:ph type="subTitle" idx="1"/>
          </p:nvPr>
        </p:nvSpPr>
        <p:spPr>
          <a:xfrm>
            <a:off x="1154955" y="3009900"/>
            <a:ext cx="8825658" cy="2628900"/>
          </a:xfrm>
        </p:spPr>
        <p:txBody>
          <a:bodyPr>
            <a:normAutofit/>
          </a:bodyPr>
          <a:lstStyle/>
          <a:p>
            <a:r>
              <a:rPr lang="en-US" sz="2400" dirty="0" smtClean="0"/>
              <a:t>If you borrow money, you pay interest, and thus it works against you. However, if you lend money, someone else will pay you to use your money, and thus it works for you.</a:t>
            </a:r>
            <a:endParaRPr lang="en-US" sz="2400" dirty="0"/>
          </a:p>
        </p:txBody>
      </p:sp>
    </p:spTree>
    <p:extLst>
      <p:ext uri="{BB962C8B-B14F-4D97-AF65-F5344CB8AC3E}">
        <p14:creationId xmlns:p14="http://schemas.microsoft.com/office/powerpoint/2010/main" val="1058211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905933"/>
            <a:ext cx="8825658" cy="910167"/>
          </a:xfrm>
        </p:spPr>
        <p:txBody>
          <a:bodyPr/>
          <a:lstStyle/>
          <a:p>
            <a:r>
              <a:rPr lang="en-US" dirty="0" smtClean="0"/>
              <a:t>Considerations</a:t>
            </a:r>
            <a:endParaRPr lang="en-US" dirty="0"/>
          </a:p>
        </p:txBody>
      </p:sp>
      <p:sp>
        <p:nvSpPr>
          <p:cNvPr id="3" name="Subtitle 2"/>
          <p:cNvSpPr>
            <a:spLocks noGrp="1"/>
          </p:cNvSpPr>
          <p:nvPr>
            <p:ph type="subTitle" idx="1"/>
          </p:nvPr>
        </p:nvSpPr>
        <p:spPr>
          <a:xfrm>
            <a:off x="1154955" y="1981200"/>
            <a:ext cx="8825658" cy="3657600"/>
          </a:xfrm>
        </p:spPr>
        <p:txBody>
          <a:bodyPr>
            <a:normAutofit/>
          </a:bodyPr>
          <a:lstStyle/>
          <a:p>
            <a:r>
              <a:rPr lang="en-US" sz="2400" dirty="0" smtClean="0"/>
              <a:t>When borrowing, you want interest as low as possible. </a:t>
            </a:r>
          </a:p>
          <a:p>
            <a:r>
              <a:rPr lang="en-US" sz="2400" dirty="0" smtClean="0"/>
              <a:t>When investing, you want interest as high as possible. </a:t>
            </a:r>
            <a:endParaRPr lang="en-US" sz="2400" dirty="0"/>
          </a:p>
        </p:txBody>
      </p:sp>
    </p:spTree>
    <p:extLst>
      <p:ext uri="{BB962C8B-B14F-4D97-AF65-F5344CB8AC3E}">
        <p14:creationId xmlns:p14="http://schemas.microsoft.com/office/powerpoint/2010/main" val="253568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032933"/>
            <a:ext cx="8825658" cy="1100667"/>
          </a:xfrm>
        </p:spPr>
        <p:txBody>
          <a:bodyPr/>
          <a:lstStyle/>
          <a:p>
            <a:r>
              <a:rPr lang="en-US" dirty="0" smtClean="0"/>
              <a:t>Compounding</a:t>
            </a:r>
            <a:endParaRPr lang="en-US" dirty="0"/>
          </a:p>
        </p:txBody>
      </p:sp>
      <p:sp>
        <p:nvSpPr>
          <p:cNvPr id="3" name="Subtitle 2"/>
          <p:cNvSpPr>
            <a:spLocks noGrp="1"/>
          </p:cNvSpPr>
          <p:nvPr>
            <p:ph type="subTitle" idx="1"/>
          </p:nvPr>
        </p:nvSpPr>
        <p:spPr>
          <a:xfrm>
            <a:off x="1154955" y="2133600"/>
            <a:ext cx="8825658" cy="3505200"/>
          </a:xfrm>
        </p:spPr>
        <p:txBody>
          <a:bodyPr>
            <a:normAutofit/>
          </a:bodyPr>
          <a:lstStyle/>
          <a:p>
            <a:r>
              <a:rPr lang="en-US" sz="2400" dirty="0" smtClean="0"/>
              <a:t>References how interest is calculated. This can be done in 1 of 2 ways. Simple interest is calculated once. Compound interest is compounded more often (usually monthly) and the interest accrued each month is factored into the next month’s total. </a:t>
            </a:r>
            <a:endParaRPr lang="en-US" sz="2400" dirty="0"/>
          </a:p>
        </p:txBody>
      </p:sp>
    </p:spTree>
    <p:extLst>
      <p:ext uri="{BB962C8B-B14F-4D97-AF65-F5344CB8AC3E}">
        <p14:creationId xmlns:p14="http://schemas.microsoft.com/office/powerpoint/2010/main" val="3936785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42937"/>
          </a:xfrm>
        </p:spPr>
        <p:txBody>
          <a:bodyPr>
            <a:normAutofit fontScale="90000"/>
          </a:bodyPr>
          <a:lstStyle/>
          <a:p>
            <a:r>
              <a:rPr lang="en-US" dirty="0" smtClean="0"/>
              <a:t>Interest Examples</a:t>
            </a:r>
            <a:endParaRPr lang="en-US" dirty="0"/>
          </a:p>
        </p:txBody>
      </p:sp>
      <p:sp>
        <p:nvSpPr>
          <p:cNvPr id="3" name="Subtitle 2"/>
          <p:cNvSpPr>
            <a:spLocks noGrp="1"/>
          </p:cNvSpPr>
          <p:nvPr>
            <p:ph type="subTitle" idx="1"/>
          </p:nvPr>
        </p:nvSpPr>
        <p:spPr>
          <a:xfrm>
            <a:off x="1524000" y="1765300"/>
            <a:ext cx="9144000" cy="4394200"/>
          </a:xfrm>
        </p:spPr>
        <p:txBody>
          <a:bodyPr>
            <a:noAutofit/>
          </a:bodyPr>
          <a:lstStyle/>
          <a:p>
            <a:r>
              <a:rPr lang="en-US" sz="2400" dirty="0" smtClean="0"/>
              <a:t>Simple Interest Formula I = </a:t>
            </a:r>
            <a:r>
              <a:rPr lang="en-US" sz="2400" dirty="0" err="1" smtClean="0"/>
              <a:t>Prt</a:t>
            </a:r>
            <a:r>
              <a:rPr lang="en-US" sz="2400" dirty="0" smtClean="0"/>
              <a:t> where I is interest, P is principal, r is rate, and t is time. </a:t>
            </a:r>
          </a:p>
          <a:p>
            <a:r>
              <a:rPr lang="en-US" sz="2400" dirty="0" smtClean="0"/>
              <a:t>Compound Interest Formula A = P(1 + r/n)^</a:t>
            </a:r>
            <a:r>
              <a:rPr lang="en-US" sz="2400" dirty="0" err="1" smtClean="0"/>
              <a:t>nt</a:t>
            </a:r>
            <a:r>
              <a:rPr lang="en-US" sz="2400" dirty="0" smtClean="0"/>
              <a:t> where A is amount, P is principal, r is rate, n is number of times interest is applied per annual period (if monthly, 12), t is the number of time periods elapsed (could be months or years)</a:t>
            </a:r>
          </a:p>
          <a:p>
            <a:r>
              <a:rPr lang="en-US" sz="2400" dirty="0" smtClean="0"/>
              <a:t>Example-Calculate both the simple and compound interest on an auto loan of $30,000 at 2.25% for 4 years. For compound part, use compounded monthly. </a:t>
            </a:r>
            <a:endParaRPr lang="en-US" sz="2400" dirty="0"/>
          </a:p>
        </p:txBody>
      </p:sp>
    </p:spTree>
    <p:extLst>
      <p:ext uri="{BB962C8B-B14F-4D97-AF65-F5344CB8AC3E}">
        <p14:creationId xmlns:p14="http://schemas.microsoft.com/office/powerpoint/2010/main" val="13043055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A870C2B598C241B305BCAB1F4242B2" ma:contentTypeVersion="18" ma:contentTypeDescription="Create a new document." ma:contentTypeScope="" ma:versionID="fe6ae76090ee6ff141fb2888835597d0">
  <xsd:schema xmlns:xsd="http://www.w3.org/2001/XMLSchema" xmlns:xs="http://www.w3.org/2001/XMLSchema" xmlns:p="http://schemas.microsoft.com/office/2006/metadata/properties" xmlns:ns3="6030d41e-2c5e-4c17-aa69-3920c9b4b43e" xmlns:ns4="8efa2804-0e60-4ae3-80b9-93bd3095a15a" targetNamespace="http://schemas.microsoft.com/office/2006/metadata/properties" ma:root="true" ma:fieldsID="035ba01bed2ee95ebc39c52a3053b8d9" ns3:_="" ns4:_="">
    <xsd:import namespace="6030d41e-2c5e-4c17-aa69-3920c9b4b43e"/>
    <xsd:import namespace="8efa2804-0e60-4ae3-80b9-93bd3095a15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30d41e-2c5e-4c17-aa69-3920c9b4b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fa2804-0e60-4ae3-80b9-93bd3095a15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6030d41e-2c5e-4c17-aa69-3920c9b4b43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2348F5-8BF6-4ED0-B812-B2EFD6A346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30d41e-2c5e-4c17-aa69-3920c9b4b43e"/>
    <ds:schemaRef ds:uri="8efa2804-0e60-4ae3-80b9-93bd3095a1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8D7DB41-582A-4C1F-BA26-95D1CE50F8B3}">
  <ds:schemaRefs>
    <ds:schemaRef ds:uri="6030d41e-2c5e-4c17-aa69-3920c9b4b43e"/>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8efa2804-0e60-4ae3-80b9-93bd3095a15a"/>
    <ds:schemaRef ds:uri="http://www.w3.org/XML/1998/namespace"/>
  </ds:schemaRefs>
</ds:datastoreItem>
</file>

<file path=customXml/itemProps3.xml><?xml version="1.0" encoding="utf-8"?>
<ds:datastoreItem xmlns:ds="http://schemas.openxmlformats.org/officeDocument/2006/customXml" ds:itemID="{4DF198EB-4BA0-410C-AB99-D89011E8A2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 Boardroom</Template>
  <TotalTime>58</TotalTime>
  <Words>283</Words>
  <Application>Microsoft Office PowerPoint</Application>
  <PresentationFormat>Widescreen</PresentationFormat>
  <Paragraphs>14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Ion Boardroom</vt:lpstr>
      <vt:lpstr>Money Matters Topic 4 Interest </vt:lpstr>
      <vt:lpstr>What is interest?</vt:lpstr>
      <vt:lpstr>It can work for and against you.</vt:lpstr>
      <vt:lpstr>Considerations</vt:lpstr>
      <vt:lpstr>Compounding</vt:lpstr>
      <vt:lpstr>Interest Examples</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Matters Topic 4 Interest</dc:title>
  <dc:creator>Randy Teter</dc:creator>
  <cp:lastModifiedBy>Randy Teter</cp:lastModifiedBy>
  <cp:revision>6</cp:revision>
  <dcterms:created xsi:type="dcterms:W3CDTF">2022-10-26T18:54:13Z</dcterms:created>
  <dcterms:modified xsi:type="dcterms:W3CDTF">2024-10-29T19:12:26Z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0x01010057A870C2B598C241B305BCAB1F4242B2</vt:lpwstr>
  </property>
</Properties>
</file>